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301" r:id="rId3"/>
    <p:sldId id="324" r:id="rId4"/>
    <p:sldId id="360" r:id="rId5"/>
    <p:sldId id="363" r:id="rId6"/>
    <p:sldId id="404" r:id="rId7"/>
    <p:sldId id="403" r:id="rId8"/>
    <p:sldId id="405" r:id="rId9"/>
    <p:sldId id="366" r:id="rId10"/>
    <p:sldId id="367" r:id="rId11"/>
    <p:sldId id="394" r:id="rId12"/>
    <p:sldId id="371" r:id="rId13"/>
    <p:sldId id="372" r:id="rId14"/>
    <p:sldId id="374" r:id="rId15"/>
    <p:sldId id="395" r:id="rId16"/>
    <p:sldId id="297" r:id="rId17"/>
    <p:sldId id="383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9" autoAdjust="0"/>
  </p:normalViewPr>
  <p:slideViewPr>
    <p:cSldViewPr snapToGrid="0" snapToObjects="1">
      <p:cViewPr varScale="1">
        <p:scale>
          <a:sx n="69" d="100"/>
          <a:sy n="69" d="100"/>
        </p:scale>
        <p:origin x="51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5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1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5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79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47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6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2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43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39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56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2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D8A0A-5685-3C45-A7F1-A7091D2B14D0}" type="datetimeFigureOut">
              <a:rPr lang="ru-RU" smtClean="0"/>
              <a:t>12.04.2017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C6E9-8880-704A-A792-631DEDC5D17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russcp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sscpa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95"/>
            <a:ext cx="9144000" cy="6858000"/>
          </a:xfrm>
          <a:prstGeom prst="rect">
            <a:avLst/>
          </a:prstGeom>
        </p:spPr>
      </p:pic>
      <p:pic>
        <p:nvPicPr>
          <p:cNvPr id="5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798" y="1715367"/>
            <a:ext cx="82455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/>
              </a:rPr>
              <a:t>Ассоциация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/>
              </a:rPr>
              <a:t>   онкологических  пациентов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cs typeface="Times New Roman"/>
              </a:rPr>
              <a:t> «ЗДРАВСТВУЙ!»</a:t>
            </a:r>
          </a:p>
          <a:p>
            <a:pPr algn="ctr"/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cs typeface="Times New Roman"/>
              </a:rPr>
              <a:t>ТЕЛЕКОММУНИКАЦИИ НА СЛУЖБУ ОНКОПАЦИЕНТАМ.</a:t>
            </a:r>
            <a:endParaRPr lang="ru-RU" sz="3200" b="1" dirty="0" smtClean="0">
              <a:solidFill>
                <a:srgbClr val="00B050"/>
              </a:solidFill>
              <a:effectLst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30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135" y="1729156"/>
            <a:ext cx="8699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569" y="-123568"/>
            <a:ext cx="731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Итогами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I–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й Всероссийского конгресса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онкологических пациентов стали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135" y="1417638"/>
            <a:ext cx="82314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Резолюция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Всероссийского конгресса онкологических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пациентов, с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предложением конкретных мер по совершенствованию системы оказания онкологической помощи населению и финансированию российского здравоохранения, а также по повышению доступности своевременной диагностики, качественной медицинской помощи и лекарственного обеспечения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была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подписана всеми участниками и направлена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в правительство РФ, в Министерство здравоохранения РФ и в органы законодательной власти всех субъектов РФ. </a:t>
            </a:r>
            <a:endParaRPr lang="ru-RU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ru-RU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С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борник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докладов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участников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Конгресса, содержащий материалы по таким актуальным вопросам как: повышение уровня осведомленности людей с онкологией; возможности повышения качества жизни, реабилитации и психологической помощи для </a:t>
            </a:r>
            <a:r>
              <a:rPr lang="ru-RU" dirty="0" err="1" smtClean="0">
                <a:solidFill>
                  <a:srgbClr val="0070C0"/>
                </a:solidFill>
                <a:latin typeface="+mj-lt"/>
                <a:cs typeface="Times New Roman"/>
              </a:rPr>
              <a:t>онкопациентов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; юридическое сопровождение онкологических пациентов; новейшие разработки в иммунотерапии и в диагностике рака; генетические исследования в онкологии; доступность современных методов лечения для онкологических пациентов с разной онкологией и др.</a:t>
            </a:r>
            <a:endParaRPr lang="ru-RU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76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667" y="1993374"/>
            <a:ext cx="3004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rgbClr val="000090"/>
                </a:solidFill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Москва,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Московская область,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Санкт-Петербург,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Архангельск,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Астрахань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Белгород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Волгоград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Владимир,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Владивосток,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Грозный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Екатеринбург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Иваново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27674" y="2036898"/>
            <a:ext cx="35442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Йошкар-Ола,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Казань,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Калининград,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Калуга,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Красноярск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  Липецк,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Махачкала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Нижневартовск,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Нижний Н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овгород,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Омск,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 Пермь,</a:t>
            </a:r>
          </a:p>
          <a:p>
            <a:pPr marL="342900" indent="-3429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 Псков,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803" y="553402"/>
            <a:ext cx="615063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37 региональных отделения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Ассоциации </a:t>
            </a:r>
            <a:r>
              <a:rPr lang="ru-RU" sz="2400" b="1" dirty="0">
                <a:solidFill>
                  <a:srgbClr val="FF0000"/>
                </a:solidFill>
                <a:latin typeface="+mj-lt"/>
                <a:cs typeface="Times New Roman"/>
              </a:rPr>
              <a:t>онкологических пациентов «Здравствуй!»:</a:t>
            </a:r>
          </a:p>
        </p:txBody>
      </p:sp>
      <p:pic>
        <p:nvPicPr>
          <p:cNvPr id="9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00254" y="1988615"/>
            <a:ext cx="31437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Ростов-на-дону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Старый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Оскол,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Сочи,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Саратов,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Самара,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Севастополь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Улан-Удэ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Ульяновск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Челябинск,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Черкесск,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Чебоксары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Южно-Сахалинск,</a:t>
            </a:r>
          </a:p>
          <a:p>
            <a:pPr marL="457200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Ярославль</a:t>
            </a: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8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99" y="1645791"/>
            <a:ext cx="806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561" y="940584"/>
            <a:ext cx="7191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Запуск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научно-просветительского проекта «БИБЛИОТЕКА ВИДЕОЛЕКЦИЙ»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926931"/>
            <a:ext cx="828990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Цель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: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повышение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уровня информированности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пациентов и их родственников о современных методах лечения и профилактики онкологических заболеваний.</a:t>
            </a:r>
            <a:endParaRPr lang="en-US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en-US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Описание: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Циклы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образовательных вебинаров для онкопациентов Лекции на портале </a:t>
            </a:r>
            <a:r>
              <a:rPr lang="ru-RU" sz="2000" u="sng" dirty="0">
                <a:solidFill>
                  <a:srgbClr val="0070C0"/>
                </a:solidFill>
                <a:latin typeface="+mj-lt"/>
                <a:cs typeface="Times New Roman"/>
              </a:rPr>
              <a:t>www.russcpa.ru 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1 раз в месяц 30-40 минут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;</a:t>
            </a:r>
          </a:p>
          <a:p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Информационно-просветительские видео уроки по нозологиям;</a:t>
            </a: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Архив прямых трансляций </a:t>
            </a:r>
            <a:r>
              <a:rPr lang="ru-RU" sz="2000" dirty="0" err="1" smtClean="0">
                <a:solidFill>
                  <a:srgbClr val="0070C0"/>
                </a:solidFill>
                <a:latin typeface="+mj-lt"/>
                <a:cs typeface="Times New Roman"/>
              </a:rPr>
              <a:t>пациентских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 сессий с научно-практических конференций;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«Живая кухня». Видео уроки приготовления блюд по здоровому питанию для </a:t>
            </a:r>
            <a:r>
              <a:rPr lang="ru-RU" sz="2000" dirty="0" err="1">
                <a:solidFill>
                  <a:srgbClr val="0070C0"/>
                </a:solidFill>
                <a:latin typeface="+mj-lt"/>
                <a:cs typeface="Times New Roman"/>
              </a:rPr>
              <a:t>онкопациентов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. Длительность 30-40 мин, частота 1 раз/</a:t>
            </a:r>
            <a:r>
              <a:rPr lang="ru-RU" sz="2000" dirty="0" err="1">
                <a:solidFill>
                  <a:srgbClr val="0070C0"/>
                </a:solidFill>
                <a:latin typeface="+mj-lt"/>
                <a:cs typeface="Times New Roman"/>
              </a:rPr>
              <a:t>мес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, ведущие повара столицы.</a:t>
            </a:r>
          </a:p>
          <a:p>
            <a:endParaRPr lang="ru-RU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99" y="1645791"/>
            <a:ext cx="806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561" y="190501"/>
            <a:ext cx="8182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Проведение сессий для пациентов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в рамках образовательных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региональных проектов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RUSSCO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 по различным нозологиям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259" y="2006383"/>
            <a:ext cx="845054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+mj-lt"/>
                <a:cs typeface="Times New Roman"/>
              </a:rPr>
              <a:t>Цель: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 содействие в системе обмена достоверной информацией между пациентами, врачами, организаторами здравоохранения, медицинскими организациями и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бизнесом</a:t>
            </a:r>
            <a:endParaRPr lang="ru-RU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+mj-lt"/>
                <a:cs typeface="Times New Roman"/>
              </a:rPr>
              <a:t>Задача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/>
              </a:rPr>
              <a:t>: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увеличить число людей, знающих о возможностях современного лечения и методах борьбы с раком; выявить насущные проблемы онкологических пациентов в целом по стране и в каждом регионе в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отдельности</a:t>
            </a:r>
            <a:endParaRPr lang="ru-RU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/>
              </a:rPr>
              <a:t>География</a:t>
            </a:r>
            <a:r>
              <a:rPr lang="ru-RU" b="1" dirty="0">
                <a:solidFill>
                  <a:srgbClr val="0070C0"/>
                </a:solidFill>
                <a:latin typeface="+mj-lt"/>
                <a:cs typeface="Times New Roman"/>
              </a:rPr>
              <a:t>:  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/>
              </a:rPr>
              <a:t>http://www.rosoncoweb.ru/events/program/</a:t>
            </a:r>
            <a:endParaRPr lang="ru-RU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/>
              </a:rPr>
              <a:t>Описание: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Формат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– тематические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семинары, по вопросам информирования о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современных методах лечения, диагностики и системе реабилитации при онкологических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заболеваниях, психологической и юридической поддержки и других актуальных вопросов для пациентов и их родственников</a:t>
            </a:r>
            <a:endParaRPr lang="ru-RU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Количество 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участников  -  неограниченно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Время проведения  -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1, 5-2 часа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Регулярность – 1-2 раз в месяц</a:t>
            </a:r>
            <a:endParaRPr lang="ru-RU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Сбор целевой аудитории осуществляется путем публикаций о предстоящих мероприятиях на </a:t>
            </a:r>
            <a:r>
              <a:rPr lang="ru-RU" dirty="0" smtClean="0">
                <a:solidFill>
                  <a:srgbClr val="0070C0"/>
                </a:solidFill>
                <a:latin typeface="+mj-lt"/>
                <a:cs typeface="Times New Roman"/>
              </a:rPr>
              <a:t>Едином информационном портале 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/>
              </a:rPr>
              <a:t>http://www.russcpa.ru/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9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99" y="1645791"/>
            <a:ext cx="806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560" y="190501"/>
            <a:ext cx="8031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Запуск научно – исследовательского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Проекта «ДНЕВНИК ПАЦИЕНТА»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37801"/>
            <a:ext cx="845202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+mj-lt"/>
                <a:cs typeface="Times New Roman"/>
              </a:rPr>
              <a:t>Цель: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изучить мнения пациентов о влиянии заболевания на качество жизни пациентов и мнения лиц, осуществляющих уход за ними, что может помочь оптимизировать программу клинических исследований фармацевтических продуктов и ускорить разработку тех, которые лучше всего отвечают потребностям пациентов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+mj-lt"/>
                <a:cs typeface="Times New Roman"/>
              </a:rPr>
              <a:t>Задача:</a:t>
            </a:r>
            <a:r>
              <a:rPr lang="ru-RU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сбор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, анализ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и обмен информацией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об опыте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и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потребностях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пациентов и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их семей на этапах постановки диагноза, лечения и реабилитации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+mj-lt"/>
                <a:cs typeface="Times New Roman"/>
              </a:rPr>
              <a:t>Описание: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Создание реестра пациентов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Тематические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ежемесячные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/>
              </a:rPr>
              <a:t>on-line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анкетирования пациентов и лиц, осуществляющих уход за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ними о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темах и проблемах, которые резонируют с их личным опытом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борьбы с раком:</a:t>
            </a:r>
            <a:endParaRPr lang="ru-RU" sz="16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Для лиц осуществляющих уход за онкологическими пациентами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Для лиц осуществляющих уход за онкологическими пациентами, с диагнозом множественная миелома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Миелома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Метастатический рак молочной железы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Рак желудка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Хронический </a:t>
            </a:r>
            <a:r>
              <a:rPr lang="ru-RU" sz="1600" dirty="0" err="1">
                <a:solidFill>
                  <a:srgbClr val="0070C0"/>
                </a:solidFill>
                <a:latin typeface="+mj-lt"/>
                <a:cs typeface="Times New Roman"/>
              </a:rPr>
              <a:t>лимфолейкоз</a:t>
            </a:r>
            <a:endParaRPr lang="ru-RU" sz="16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Хроническая </a:t>
            </a:r>
            <a:r>
              <a:rPr lang="ru-RU" sz="1600" dirty="0" err="1">
                <a:solidFill>
                  <a:srgbClr val="0070C0"/>
                </a:solidFill>
                <a:latin typeface="+mj-lt"/>
                <a:cs typeface="Times New Roman"/>
              </a:rPr>
              <a:t>миелоцитарная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лейкемия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Пациенты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с диагнозом Рак легких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Пациенты с диагнозом Меланома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Пациенты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/>
              </a:rPr>
              <a:t>с диагнозом Рак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/>
              </a:rPr>
              <a:t>простаты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+mj-lt"/>
                <a:cs typeface="Times New Roman"/>
              </a:rPr>
              <a:t>** </a:t>
            </a:r>
            <a:r>
              <a:rPr lang="ru-RU" sz="1200" dirty="0">
                <a:solidFill>
                  <a:srgbClr val="0070C0"/>
                </a:solidFill>
                <a:latin typeface="+mj-lt"/>
                <a:cs typeface="Times New Roman"/>
              </a:rPr>
              <a:t>Процедура сбора, хранения и обработки информации соответствует федеральному законодательству (Федеральный закон №152-ФЗ «О персональных данных») </a:t>
            </a:r>
          </a:p>
          <a:p>
            <a:pPr algn="ctr"/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43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2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99" y="1645791"/>
            <a:ext cx="806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919" y="190501"/>
            <a:ext cx="7488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Запуск информационно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образовательного проекта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«Группа взаимопомощи» в регионах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919" y="2032735"/>
            <a:ext cx="87471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Цель: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объединение пациентов для  повышения осведомленности в нозологии; обмен знаниями по диагностики, лечению и реабилитации; создание благотворного психологического климата.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Задача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: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увеличить число людей, знающих о возможностях современного лечения и методах борьбы с раком; выявить насущные проблемы онкологических пациентов в целом по стране и в каждом регионе в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отдельности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География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:  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Февраль - г. Челябинск</a:t>
            </a: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Март г. – Московская обл.</a:t>
            </a: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Апрель г.-  Махачкала</a:t>
            </a: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Май – г. Белгород</a:t>
            </a:r>
          </a:p>
          <a:p>
            <a:pPr marL="1200150" lvl="2" indent="-285750">
              <a:buFont typeface="Arial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Июнь – г. Санкт-Петербург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6322" y="4773157"/>
            <a:ext cx="344196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Июль – г. Улан-Удэ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Август – г. Казань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Сентябрь - Казань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Октябрь – г. Ульяновск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Ноябрь – г. Нижневарт</a:t>
            </a:r>
            <a:r>
              <a:rPr lang="ru-RU" sz="2000" dirty="0">
                <a:solidFill>
                  <a:srgbClr val="000090"/>
                </a:solidFill>
                <a:latin typeface="Times New Roman"/>
                <a:cs typeface="Times New Roman"/>
              </a:rPr>
              <a:t>овск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4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3354" y="683692"/>
            <a:ext cx="83083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Группа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взаимопомощи - это группа , в которую входят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пациенты,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прошедшие через лечение рака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и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готовые поделиться своим опытом и необходимой  информацией с пациентами. </a:t>
            </a:r>
          </a:p>
          <a:p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Этот проект направлен на информирование пациентов страдающих злокачественными новообразованиями и их близких о современных достижениях медицины и клинической практики в области онкологии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.</a:t>
            </a:r>
          </a:p>
          <a:p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657600" lvl="7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группа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взаимопомощи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для женщин – 1 раз в месяц;</a:t>
            </a:r>
            <a:endParaRPr lang="en-US" sz="2000" b="1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657600" lvl="7" indent="-457200">
              <a:buFont typeface="Arial"/>
              <a:buChar char="•"/>
            </a:pP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657600" lvl="7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группа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взаимопомощи для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мужчин – 1 раз в месяц;</a:t>
            </a:r>
            <a:endParaRPr lang="en-US" sz="2000" b="1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657600" lvl="7" indent="-457200">
              <a:buFont typeface="Arial"/>
              <a:buChar char="•"/>
            </a:pP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657600" lvl="7" indent="-457200">
              <a:buFont typeface="Arial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группа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взаимопомощи для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родителей – 4 раз в месяц.</a:t>
            </a: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3211"/>
            <a:ext cx="2728808" cy="18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43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631" y="1234928"/>
            <a:ext cx="80874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 </a:t>
            </a:r>
            <a:r>
              <a:rPr lang="ru-RU" sz="2400" dirty="0">
                <a:solidFill>
                  <a:srgbClr val="000090"/>
                </a:solidFill>
                <a:latin typeface="+mj-lt"/>
                <a:cs typeface="Times New Roman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ПРИГЛАШАЕМ К СОТРУДНИЧЕСТВУ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ru-RU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2400" dirty="0">
                <a:latin typeface="Times New Roman"/>
                <a:cs typeface="Times New Roman"/>
              </a:rPr>
              <a:t> </a:t>
            </a:r>
            <a:endParaRPr lang="ru-RU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5157" y="1841844"/>
            <a:ext cx="41024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Президент ассоциации:  </a:t>
            </a:r>
            <a:endParaRPr lang="en-US" sz="2400" u="sng" dirty="0">
              <a:solidFill>
                <a:srgbClr val="000090"/>
              </a:solidFill>
              <a:latin typeface="+mj-lt"/>
              <a:cs typeface="Times New Roman"/>
              <a:hlinkClick r:id="rId4"/>
            </a:endParaRPr>
          </a:p>
          <a:p>
            <a:pPr algn="ctr"/>
            <a:r>
              <a:rPr lang="ru-RU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Боровова Ирина </a:t>
            </a:r>
          </a:p>
          <a:p>
            <a:pPr algn="ctr"/>
            <a:r>
              <a:rPr lang="en-US" sz="2400" u="sng" dirty="0" smtClean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+7(495)518-47-82</a:t>
            </a:r>
          </a:p>
          <a:p>
            <a:pPr algn="ctr"/>
            <a:r>
              <a:rPr lang="en-US" sz="2400" u="sng" dirty="0" smtClean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borovova@russcpa.ru</a:t>
            </a:r>
            <a:endParaRPr lang="en-US" sz="2400" u="sng" dirty="0">
              <a:solidFill>
                <a:srgbClr val="000090"/>
              </a:solidFill>
              <a:latin typeface="+mj-lt"/>
              <a:cs typeface="Times New Roman"/>
              <a:hlinkClick r:id="rId4"/>
            </a:endParaRPr>
          </a:p>
          <a:p>
            <a:pPr algn="ctr"/>
            <a:endParaRPr lang="en-US" sz="2400" u="sng" dirty="0">
              <a:solidFill>
                <a:srgbClr val="000090"/>
              </a:solidFill>
              <a:latin typeface="+mj-lt"/>
              <a:cs typeface="Times New Roman"/>
              <a:hlinkClick r:id="rId4"/>
            </a:endParaRPr>
          </a:p>
          <a:p>
            <a:pPr algn="ctr"/>
            <a:r>
              <a:rPr lang="ru-RU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Исполнительный директор: </a:t>
            </a:r>
            <a:endParaRPr lang="en-US" sz="2400" u="sng" dirty="0">
              <a:solidFill>
                <a:srgbClr val="000090"/>
              </a:solidFill>
              <a:latin typeface="+mj-lt"/>
              <a:cs typeface="Times New Roman"/>
              <a:hlinkClick r:id="rId4"/>
            </a:endParaRPr>
          </a:p>
          <a:p>
            <a:pPr algn="ctr"/>
            <a:r>
              <a:rPr lang="ru-RU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Вострикова Ольга</a:t>
            </a:r>
          </a:p>
          <a:p>
            <a:pPr algn="ctr"/>
            <a:r>
              <a:rPr lang="en-US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+7(916) 675-78-91</a:t>
            </a:r>
          </a:p>
          <a:p>
            <a:pPr algn="ctr"/>
            <a:r>
              <a:rPr lang="en-US" sz="2400" u="sng" dirty="0">
                <a:solidFill>
                  <a:srgbClr val="000090"/>
                </a:solidFill>
                <a:latin typeface="+mj-lt"/>
                <a:cs typeface="Times New Roman"/>
                <a:hlinkClick r:id="rId4"/>
              </a:rPr>
              <a:t>Olga.vostrikova@russcpa.ru</a:t>
            </a:r>
          </a:p>
          <a:p>
            <a:endParaRPr lang="ru-RU" sz="2400" u="sng" dirty="0">
              <a:solidFill>
                <a:srgbClr val="000090"/>
              </a:solidFill>
              <a:latin typeface="+mj-lt"/>
              <a:cs typeface="Times New Roman"/>
            </a:endParaRPr>
          </a:p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/>
                <a:hlinkClick r:id="rId4"/>
              </a:rPr>
              <a:t>www.russcpa.ru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/>
              </a:rPr>
              <a:t>8-800-30-10-20-9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" y="6045972"/>
            <a:ext cx="41433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31" y="6045972"/>
            <a:ext cx="469728" cy="4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23" y="6045972"/>
            <a:ext cx="444153" cy="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27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081" y="1485006"/>
            <a:ext cx="81573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/>
              </a:rPr>
              <a:t>Ассоциация онкологических пациентов «Здравствуй!» 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/>
              </a:rPr>
              <a:t>созданы пациентами, 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/>
              </a:rPr>
              <a:t>которые сумели победить болезнь и 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j-lt"/>
                <a:cs typeface="Times New Roman"/>
              </a:rPr>
              <a:t>которые находятся в процессе преодоления болезни. </a:t>
            </a:r>
          </a:p>
          <a:p>
            <a:endParaRPr lang="ru-RU" sz="24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4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4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4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/>
              </a:rPr>
              <a:t>Миссия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+mj-lt"/>
                <a:cs typeface="Times New Roman"/>
              </a:rPr>
              <a:t>Доступность информации о достижениях в области онкологии - неотъемлемое право всех пациентов. Мы верим, что в век информационных технологий лучшее лечение может быть доступно во всех уголках нашей страны. </a:t>
            </a:r>
          </a:p>
          <a:p>
            <a:pPr algn="just"/>
            <a:endParaRPr lang="ru-RU" sz="3200" b="1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131" y="900231"/>
            <a:ext cx="3108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/>
              </a:rPr>
              <a:t>О нас</a:t>
            </a:r>
            <a:endParaRPr lang="ru-RU" sz="2800" b="1" dirty="0" smtClean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pic>
        <p:nvPicPr>
          <p:cNvPr id="9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553" y="2946832"/>
            <a:ext cx="2647349" cy="13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497" y="614152"/>
            <a:ext cx="6450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/>
              </a:rPr>
              <a:t>Цель</a:t>
            </a:r>
            <a:endParaRPr lang="ru-RU" sz="32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pic>
        <p:nvPicPr>
          <p:cNvPr id="11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495" y="1132663"/>
            <a:ext cx="8646293" cy="667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Объединение совместных усилий пациентов, врачей, институтов гражданского общества, бизнеса и государства для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решения проблем, связанных с профилактикой, диагностикой и лечением онкологических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заболеваний, которые  позволяют продлить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жизнь онкологическим больным  в нашей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стране.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+mj-lt"/>
                <a:cs typeface="Times New Roman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/>
              </a:rPr>
              <a:t>Задачи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просвещение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образование: организация круглых столов, семинаров, общественных лекций, дискуссий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другие мероприятия;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распространение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значимой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информации: выпуск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буклетов, бюллетеней, журналов, создание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сайтов;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проведение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общественных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мероприятий:  благотворительные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концерты, акции,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исследования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общественного мнения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у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частие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представителей ассоциации в  общественно-значимых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мероприятиях;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оказание бесплатных консультационных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и экспертных услуг.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endParaRPr lang="ru-RU" sz="16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633" y="2671401"/>
            <a:ext cx="1316910" cy="80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468" y="2672285"/>
            <a:ext cx="13176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226" y="2672285"/>
            <a:ext cx="13176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497" y="190502"/>
            <a:ext cx="729048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В рамках деятельности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установлено сотрудничество 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совместная деятельность с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:</a:t>
            </a:r>
            <a:endParaRPr lang="ru-RU" sz="2800" b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494" y="1680519"/>
            <a:ext cx="77936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Органами законодательной и исполнительной власти;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Научными центрами;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Лечебными Онкологическими учреждениями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Смежными учреждениями;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Общественными организациями;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Благотворительными фондами и благотворительными организациями;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СМИ.</a:t>
            </a:r>
          </a:p>
          <a:p>
            <a:pPr marL="342900" indent="-342900" algn="just">
              <a:buFont typeface="Arial"/>
              <a:buChar char="•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729" y="5326977"/>
            <a:ext cx="4156671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423" y="2532046"/>
            <a:ext cx="2320938" cy="175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142" y="0"/>
            <a:ext cx="921814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3179" y="1439604"/>
            <a:ext cx="39719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Единый информационный портал»  -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нами создан Единый информационный Портал 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http://</a:t>
            </a:r>
            <a:r>
              <a:rPr lang="en-US" sz="2000" b="1" dirty="0" err="1" smtClean="0">
                <a:solidFill>
                  <a:srgbClr val="0070C0"/>
                </a:solidFill>
                <a:latin typeface="+mj-lt"/>
                <a:cs typeface="Times New Roman"/>
              </a:rPr>
              <a:t>www.russcpa.ru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для пациентов, их родственников, а также специалистов в области здравоохранения, занимающихся проблемами онкологии. На портале можно получить необходимую информацию об онкологических заболеваниях, научных достижениях, проверить правильность постановки диагноза, получить юридическую консультацию и психологическую поддержку.</a:t>
            </a:r>
          </a:p>
          <a:p>
            <a:pPr algn="just"/>
            <a:endParaRPr lang="ru-RU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135" y="274638"/>
            <a:ext cx="6819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В рамках деятельности мы начали следующие проекты: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Изображение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4" y="1805114"/>
            <a:ext cx="2686510" cy="35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3633" y="1645791"/>
            <a:ext cx="841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632" y="190501"/>
            <a:ext cx="77229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rgbClr val="FF0000"/>
                </a:solidFill>
                <a:cs typeface="Times New Roman"/>
              </a:rPr>
              <a:t>Развитие</a:t>
            </a:r>
          </a:p>
          <a:p>
            <a:r>
              <a:rPr lang="ru-RU" sz="3200" b="1" smtClean="0">
                <a:solidFill>
                  <a:srgbClr val="FF0000"/>
                </a:solidFill>
                <a:cs typeface="Times New Roman"/>
              </a:rPr>
              <a:t>Единого информационного портала </a:t>
            </a:r>
            <a:r>
              <a:rPr lang="en-US" sz="3200" b="1" smtClean="0">
                <a:solidFill>
                  <a:srgbClr val="FF0000"/>
                </a:solidFill>
                <a:cs typeface="Times New Roman"/>
              </a:rPr>
              <a:t>http://www.russcpa.ru/ </a:t>
            </a:r>
            <a:endParaRPr lang="ru-RU" sz="3200" b="1" smtClean="0">
              <a:solidFill>
                <a:srgbClr val="FF0000"/>
              </a:solidFill>
              <a:cs typeface="Times New Roman"/>
            </a:endParaRPr>
          </a:p>
          <a:p>
            <a:endParaRPr lang="ru-RU" sz="3200" b="1" dirty="0" smtClean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913" y="1470454"/>
            <a:ext cx="84767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cs typeface="Times New Roman"/>
              </a:rPr>
              <a:t>Цель</a:t>
            </a:r>
            <a:r>
              <a:rPr lang="ru-RU" sz="2000" dirty="0" smtClean="0">
                <a:solidFill>
                  <a:srgbClr val="0070C0"/>
                </a:solidFill>
                <a:cs typeface="Times New Roman"/>
              </a:rPr>
              <a:t>: Информационная площадка для пациентов и профессионалов. Предоставляет полную и достоверную информацию об онкологических заболеваниях, правовых аспектах лечения, новостях здравоохранения, которые могут коснуться пациентов и врачебного сообщества</a:t>
            </a:r>
            <a:endParaRPr lang="en-US" sz="2000" dirty="0" smtClean="0">
              <a:solidFill>
                <a:srgbClr val="0070C0"/>
              </a:solidFill>
              <a:cs typeface="Times New Roman"/>
            </a:endParaRPr>
          </a:p>
          <a:p>
            <a:endParaRPr lang="ru-RU" sz="2000" dirty="0">
              <a:solidFill>
                <a:srgbClr val="0070C0"/>
              </a:solidFill>
              <a:cs typeface="Times New Roman"/>
            </a:endParaRPr>
          </a:p>
          <a:p>
            <a:r>
              <a:rPr lang="ru-RU" sz="2000" b="1" dirty="0">
                <a:solidFill>
                  <a:srgbClr val="0070C0"/>
                </a:solidFill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cs typeface="Times New Roman"/>
              </a:rPr>
              <a:t>Описание</a:t>
            </a:r>
            <a:r>
              <a:rPr lang="ru-RU" sz="2000" b="1" dirty="0">
                <a:solidFill>
                  <a:srgbClr val="0070C0"/>
                </a:solidFill>
                <a:cs typeface="Times New Roman"/>
              </a:rPr>
              <a:t>: 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  Аудитория  70 000 посетителей в месяц. В </a:t>
            </a:r>
            <a:r>
              <a:rPr lang="ru-RU" sz="2000" dirty="0" smtClean="0">
                <a:solidFill>
                  <a:srgbClr val="0070C0"/>
                </a:solidFill>
                <a:cs typeface="Times New Roman"/>
              </a:rPr>
              <a:t>2015 </a:t>
            </a:r>
            <a:r>
              <a:rPr lang="ru-RU" sz="2000" dirty="0">
                <a:solidFill>
                  <a:srgbClr val="0070C0"/>
                </a:solidFill>
                <a:cs typeface="Times New Roman"/>
              </a:rPr>
              <a:t>году на сайте было 800 000 посетителей. За 5 месяцев </a:t>
            </a:r>
            <a:r>
              <a:rPr lang="ru-RU" sz="2000" dirty="0" smtClean="0">
                <a:solidFill>
                  <a:srgbClr val="0070C0"/>
                </a:solidFill>
                <a:cs typeface="Times New Roman"/>
              </a:rPr>
              <a:t>2016 </a:t>
            </a:r>
            <a:r>
              <a:rPr lang="ru-RU" sz="2000" dirty="0">
                <a:solidFill>
                  <a:srgbClr val="0070C0"/>
                </a:solidFill>
                <a:cs typeface="Times New Roman"/>
              </a:rPr>
              <a:t>года — 300 000 посетителей.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Справочник по онкологическим заболеваниям и методам лечения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Обновление </a:t>
            </a:r>
            <a:r>
              <a:rPr lang="ru-RU" sz="2000" dirty="0" smtClean="0">
                <a:solidFill>
                  <a:srgbClr val="0070C0"/>
                </a:solidFill>
                <a:cs typeface="Times New Roman"/>
              </a:rPr>
              <a:t>новостей</a:t>
            </a:r>
            <a:endParaRPr lang="ru-RU" sz="2000" dirty="0">
              <a:solidFill>
                <a:srgbClr val="0070C0"/>
              </a:solidFill>
              <a:cs typeface="Times New Roman"/>
            </a:endParaRP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Анонсы мероприятий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Страницы в социальных сетях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 Он-</a:t>
            </a:r>
            <a:r>
              <a:rPr lang="ru-RU" sz="2000" dirty="0" err="1">
                <a:solidFill>
                  <a:srgbClr val="0070C0"/>
                </a:solidFill>
                <a:cs typeface="Times New Roman"/>
              </a:rPr>
              <a:t>лайн</a:t>
            </a:r>
            <a:r>
              <a:rPr lang="ru-RU" sz="2000" dirty="0">
                <a:solidFill>
                  <a:srgbClr val="0070C0"/>
                </a:solidFill>
                <a:cs typeface="Times New Roman"/>
              </a:rPr>
              <a:t> консультации</a:t>
            </a:r>
          </a:p>
          <a:p>
            <a:r>
              <a:rPr lang="ru-RU" sz="2000" dirty="0">
                <a:solidFill>
                  <a:srgbClr val="0070C0"/>
                </a:solidFill>
                <a:cs typeface="Times New Roman"/>
              </a:rPr>
              <a:t>     Анкетирование пациентов</a:t>
            </a:r>
          </a:p>
          <a:p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8141" cy="6858000"/>
          </a:xfrm>
          <a:prstGeom prst="rect">
            <a:avLst/>
          </a:prstGeom>
        </p:spPr>
      </p:pic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135" y="274638"/>
            <a:ext cx="6819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В рамках деятельности мы начали следующие проекты: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164" y="3563982"/>
            <a:ext cx="3615354" cy="2325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294" y="1417638"/>
            <a:ext cx="3622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8-800-301-02-09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, </a:t>
            </a:r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рамках проекта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организована «горячая линия» 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Мы принимаем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15-20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звонков  в день,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КРУГЛОСУТОЧНО</a:t>
            </a: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проконсультировали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около 2500 человек</a:t>
            </a:r>
            <a:endParaRPr lang="ru-RU" sz="2000" b="1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Подключили к врачебное сообществу 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238 </a:t>
            </a:r>
            <a:r>
              <a:rPr lang="ru-RU" sz="2000" b="1" dirty="0" err="1" smtClean="0">
                <a:solidFill>
                  <a:srgbClr val="0070C0"/>
                </a:solidFill>
                <a:latin typeface="+mj-lt"/>
                <a:cs typeface="Times New Roman"/>
              </a:rPr>
              <a:t>случаяев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93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99" y="1645791"/>
            <a:ext cx="8061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0"/>
                </a:solidFill>
              </a:rPr>
              <a:t>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6562" y="190501"/>
            <a:ext cx="7030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Запуск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комплексного информационно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/>
              </a:rPr>
              <a:t>– консультационного проекта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«Горячая линия»</a:t>
            </a:r>
            <a:endParaRPr lang="ru-RU" sz="28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562" y="1459053"/>
            <a:ext cx="84505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Цель: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 организация доступного повседневного информационного сервиса, охватывающего  пациентов, страдающих онкологическими заболеваниями,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по вопросам оказания очного и заочного консультирования пациентов ведущими специалистами, получения информации справочного характера, юридической и психологической поддержки, информации по вопросам маршрутизации при наступлении заболевания и при диспансеризации</a:t>
            </a:r>
            <a:endParaRPr lang="ru-RU"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Задача: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оказать содействие пациентам, страдающим онкологическим заболеваниями в   получении специализированной медицинской помощи в полном объеме в оптимальные сроки вне зависимости от места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проживания</a:t>
            </a:r>
            <a:endParaRPr lang="ru-RU"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Описание: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Горячая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линия: 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8- 800 -301-02 -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09</a:t>
            </a:r>
            <a:endParaRPr lang="ru-RU"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Отдельные информационные блоки на сайте 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  <a:hlinkClick r:id="rId4"/>
              </a:rPr>
              <a:t>http://www.russcpa.ru</a:t>
            </a:r>
            <a:r>
              <a:rPr lang="en-US" sz="2000" b="1" dirty="0" smtClean="0">
                <a:solidFill>
                  <a:srgbClr val="0070C0"/>
                </a:solidFill>
                <a:latin typeface="Times New Roman"/>
                <a:cs typeface="Times New Roman"/>
                <a:hlinkClick r:id="rId4"/>
              </a:rPr>
              <a:t>/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Получение информации справочного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характера, очных и заочных консультаций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ведущих специалистов врачей онкологов,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ведущих юристов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в области защиты прав </a:t>
            </a:r>
            <a:r>
              <a:rPr lang="ru-RU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пациентов, психологов.</a:t>
            </a:r>
            <a:endParaRPr lang="ru-RU"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4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135" y="1729156"/>
            <a:ext cx="8699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8" name="Picture 4" descr="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206" y="190501"/>
            <a:ext cx="1412388" cy="8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569" y="-123568"/>
            <a:ext cx="85632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Итоговым крупным мероприятием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деятельности за 2015-2016 </a:t>
            </a:r>
            <a:r>
              <a:rPr lang="ru-RU" sz="2400" b="1" dirty="0" err="1" smtClean="0">
                <a:solidFill>
                  <a:srgbClr val="FF0000"/>
                </a:solidFill>
                <a:latin typeface="+mj-lt"/>
                <a:cs typeface="Times New Roman"/>
              </a:rPr>
              <a:t>гг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, стал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I–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й Всероссийский </a:t>
            </a:r>
            <a:r>
              <a:rPr lang="ru-RU" sz="2400" b="1" dirty="0">
                <a:solidFill>
                  <a:srgbClr val="FF0000"/>
                </a:solidFill>
                <a:latin typeface="+mj-lt"/>
                <a:cs typeface="Times New Roman"/>
              </a:rPr>
              <a:t>конгресс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/>
              </a:rPr>
              <a:t>онкологических пациентов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/>
              </a:rPr>
              <a:t>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135" y="1571270"/>
            <a:ext cx="84396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Состоялся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/>
              </a:rPr>
              <a:t>21-22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октября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/>
              </a:rPr>
              <a:t>2016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года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при поддержке 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участии Комиссии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Общественной Палаты РФ по охране здоровья,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физической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культуре и популяризации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здорового образа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жизни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.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Со организатором выступило «Российское общество 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клинической онкологии»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RUSSCO.</a:t>
            </a:r>
          </a:p>
          <a:p>
            <a:pPr algn="just"/>
            <a:endParaRPr lang="ru-RU" sz="2000" dirty="0" smtClean="0">
              <a:solidFill>
                <a:srgbClr val="0070C0"/>
              </a:solidFill>
              <a:latin typeface="+mj-lt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+mj-lt"/>
                <a:cs typeface="Times New Roman"/>
              </a:rPr>
              <a:t>Конгрессе приняли участие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:</a:t>
            </a:r>
            <a:endParaRPr lang="ru-RU" sz="2000" dirty="0">
              <a:solidFill>
                <a:srgbClr val="0070C0"/>
              </a:solidFill>
              <a:latin typeface="+mj-lt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представители 56 регионов России - 326 человек</a:t>
            </a:r>
          </a:p>
          <a:p>
            <a:pPr marL="457200" indent="-4572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он-</a:t>
            </a:r>
            <a:r>
              <a:rPr lang="ru-RU" sz="2000" dirty="0" err="1">
                <a:solidFill>
                  <a:srgbClr val="0070C0"/>
                </a:solidFill>
                <a:latin typeface="+mj-lt"/>
                <a:cs typeface="Times New Roman"/>
              </a:rPr>
              <a:t>лайн</a:t>
            </a: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 участников 3 536 человек</a:t>
            </a:r>
          </a:p>
          <a:p>
            <a:pPr marL="457200" indent="-457200" algn="just"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+mj-lt"/>
                <a:cs typeface="Times New Roman"/>
              </a:rPr>
              <a:t>Спикеров 58 </a:t>
            </a:r>
            <a:r>
              <a:rPr lang="ru-RU" sz="2000" dirty="0" smtClean="0">
                <a:solidFill>
                  <a:srgbClr val="0070C0"/>
                </a:solidFill>
                <a:latin typeface="+mj-lt"/>
                <a:cs typeface="Times New Roman"/>
              </a:rPr>
              <a:t>человек</a:t>
            </a:r>
          </a:p>
          <a:p>
            <a:pPr marL="457200" indent="-457200" algn="just">
              <a:buFont typeface="Arial"/>
              <a:buChar char="•"/>
            </a:pPr>
            <a:endParaRPr lang="ru-RU" sz="20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Изображени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999" y="4518508"/>
            <a:ext cx="6301999" cy="21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1185</Words>
  <Application>Microsoft Office PowerPoint</Application>
  <PresentationFormat>Экран (4:3)</PresentationFormat>
  <Paragraphs>226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Вострикова</dc:creator>
  <cp:lastModifiedBy>Пользователь Windows</cp:lastModifiedBy>
  <cp:revision>265</cp:revision>
  <dcterms:created xsi:type="dcterms:W3CDTF">2016-07-17T22:43:36Z</dcterms:created>
  <dcterms:modified xsi:type="dcterms:W3CDTF">2017-04-12T08:48:56Z</dcterms:modified>
</cp:coreProperties>
</file>